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Economica"/>
      <p:regular r:id="rId31"/>
      <p:bold r:id="rId32"/>
      <p:italic r:id="rId33"/>
      <p:boldItalic r:id="rId34"/>
    </p:embeddedFont>
    <p:embeddedFont>
      <p:font typeface="Nunito"/>
      <p:regular r:id="rId35"/>
      <p:bold r:id="rId36"/>
      <p:italic r:id="rId37"/>
      <p:boldItalic r:id="rId38"/>
    </p:embeddedFont>
    <p:embeddedFont>
      <p:font typeface="Bebas Neue"/>
      <p:regular r:id="rId39"/>
    </p:embeddedFont>
    <p:embeddedFont>
      <p:font typeface="Tahoma"/>
      <p:regular r:id="rId40"/>
      <p:bold r:id="rId41"/>
    </p:embeddedFont>
    <p:embeddedFont>
      <p:font typeface="Kaushan Script"/>
      <p:regular r:id="rId42"/>
    </p:embeddedFont>
    <p:embeddedFont>
      <p:font typeface="IBM Plex Mon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20" Type="http://schemas.openxmlformats.org/officeDocument/2006/relationships/slide" Target="slides/slide13.xml"/><Relationship Id="rId42" Type="http://schemas.openxmlformats.org/officeDocument/2006/relationships/font" Target="fonts/KaushanScript-regular.fntdata"/><Relationship Id="rId41" Type="http://schemas.openxmlformats.org/officeDocument/2006/relationships/font" Target="fonts/Tahoma-bold.fntdata"/><Relationship Id="rId22" Type="http://schemas.openxmlformats.org/officeDocument/2006/relationships/slide" Target="slides/slide15.xml"/><Relationship Id="rId44" Type="http://schemas.openxmlformats.org/officeDocument/2006/relationships/font" Target="fonts/IBMPlexMono-bold.fntdata"/><Relationship Id="rId21" Type="http://schemas.openxmlformats.org/officeDocument/2006/relationships/slide" Target="slides/slide14.xml"/><Relationship Id="rId43" Type="http://schemas.openxmlformats.org/officeDocument/2006/relationships/font" Target="fonts/IBMPlexMono-regular.fntdata"/><Relationship Id="rId24" Type="http://schemas.openxmlformats.org/officeDocument/2006/relationships/slide" Target="slides/slide17.xml"/><Relationship Id="rId46" Type="http://schemas.openxmlformats.org/officeDocument/2006/relationships/font" Target="fonts/IBMPlexMono-boldItalic.fntdata"/><Relationship Id="rId23" Type="http://schemas.openxmlformats.org/officeDocument/2006/relationships/slide" Target="slides/slide16.xml"/><Relationship Id="rId45" Type="http://schemas.openxmlformats.org/officeDocument/2006/relationships/font" Target="fonts/IBMPlex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Economica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Economica-italic.fntdata"/><Relationship Id="rId10" Type="http://schemas.openxmlformats.org/officeDocument/2006/relationships/slide" Target="slides/slide3.xml"/><Relationship Id="rId32" Type="http://schemas.openxmlformats.org/officeDocument/2006/relationships/font" Target="fonts/Economica-bold.fntdata"/><Relationship Id="rId13" Type="http://schemas.openxmlformats.org/officeDocument/2006/relationships/slide" Target="slides/slide6.xml"/><Relationship Id="rId35" Type="http://schemas.openxmlformats.org/officeDocument/2006/relationships/font" Target="fonts/Nunito-regular.fntdata"/><Relationship Id="rId12" Type="http://schemas.openxmlformats.org/officeDocument/2006/relationships/slide" Target="slides/slide5.xml"/><Relationship Id="rId34" Type="http://schemas.openxmlformats.org/officeDocument/2006/relationships/font" Target="fonts/Economica-boldItalic.fntdata"/><Relationship Id="rId15" Type="http://schemas.openxmlformats.org/officeDocument/2006/relationships/slide" Target="slides/slide8.xml"/><Relationship Id="rId37" Type="http://schemas.openxmlformats.org/officeDocument/2006/relationships/font" Target="fonts/Nunito-italic.fntdata"/><Relationship Id="rId14" Type="http://schemas.openxmlformats.org/officeDocument/2006/relationships/slide" Target="slides/slide7.xml"/><Relationship Id="rId36" Type="http://schemas.openxmlformats.org/officeDocument/2006/relationships/font" Target="fonts/Nunito-bold.fntdata"/><Relationship Id="rId17" Type="http://schemas.openxmlformats.org/officeDocument/2006/relationships/slide" Target="slides/slide10.xml"/><Relationship Id="rId39" Type="http://schemas.openxmlformats.org/officeDocument/2006/relationships/font" Target="fonts/BebasNeue-regular.fntdata"/><Relationship Id="rId16" Type="http://schemas.openxmlformats.org/officeDocument/2006/relationships/slide" Target="slides/slide9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ab25b60b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1ab25b60b6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bde40744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1bde40744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ab25b60b6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1ab25b60b6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Yondr Program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Yondr helps educators like you create phone-free classrooms and campuses, using our patented phone pouches combined with our best in class support program.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[NEXT SLIDE]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ab25b60b6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1ab25b60b6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Yondr is the industry leader and inventor of phone-free spaces. We have partnered with schools and educators like you for over a decade, spanning 27 countries and all 50 states.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[NEXT SLIDE]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1ab25b60b6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1ab25b60b6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[PLAY VIDEO]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[NEXT SLIDE]</a:t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ab25b60b6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1ab25b60b6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Feedback from Yondr school partners is overwhelmingly positive. In our latest survey: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86% saw a positive impact in student safety and wellness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84% saw an improvement in student engagement in the classroom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68% saw an improvement in academic performance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[NEXT SLIDE]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ab25b60b6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1ab25b60b6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chart illustrates student success pre- and post- Yondr implementation. The data is taken from a study conducted by an independent researcher testing the efficacy of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Yondr Program and its ability to enhance educational outcomes. This study is the first of its kind in the United States.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you can see, students experience an increase in academic success with the Yondr Program. This is most notable in students preparing to make the transition to college, career, and life.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[NEXT SLIDE]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1ab25b60b6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1ab25b60b6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addition to academics, the study looked at Yondr’s impact on student behavior. General behavior referrals were down by 43.72%. Yondr partners saw large reductions in discrimination/harassment/bullying as well - a decrease of 34.72%.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reveals Yondr partner schools see increased academic success and improved student behavior.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ab25b60b6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1ab25b60b6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We’ve looked at the research, let’s look at what educators like you have to say about the Yondr program.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[READ THE QUOTES AS THEY APPEAR ON THE SLIDE]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[CLICK - READ Allison]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[CLICK - READ Librarian]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[CLICK - READ Eric]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[CLICK - READ Principal]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[CLICK - READ Yvonne]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[CLICK - READ James]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[NEXT SLIDE]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1ab25b60b6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1ab25b60b6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Removing phones from classrooms is a crucial step toward cultivating an educational atmosphere where students can truly thrive.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Yondr partners with schools to foster a more focused learning environment, promoting deeper engagement and creating stronger connections between students and educators.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Let’s make a difference together, creating phone-free classrooms where learning, creativity, connection, and authentic experiences can thrive.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c327440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1c327440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ab25b60b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1ab25b60b6_0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1c3274407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1c327440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1bde40744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1bde40744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1bde40744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1bde40744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1bde40744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1bde40744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ab25b60b6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ab25b60b6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ab25b60b6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ab25b60b6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Research leaves no doubt: cell phones and social media are harming the mental health of our youth and are having significantly negative impact on academics.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It takes 20 minutes for students to regain focus every time they are distracted by a cell phone.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According to the US Surgeon General, average social media use is 3 hours per day. This doubles anxiety and depression risks among our youth.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Phone distractions can lead to a 15 point decrease in mathematics scores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68% of students report that electronic devices are distracting.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PROBLEM is CLEAR - Widespread and constant smartphone use is presenting an undeniable social, psychological, and academic crisis.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[NEXT SLIDE]</a:t>
            </a:r>
            <a:endParaRPr b="1"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ab25b60b6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ab25b60b6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In fact, the US Surgeon General issued a warning about social media’s impact on the mental health of our youth.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[NEXT SLIDE]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ab25b60b6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1ab25b60b6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ab25b60b6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1ab25b60b6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1bde4074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1bde4074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bde40744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bde40744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762000" y="1028700"/>
            <a:ext cx="76962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762000" y="2824163"/>
            <a:ext cx="76962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 rot="5400000">
            <a:off x="5559150" y="1470300"/>
            <a:ext cx="4197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 rot="5400000">
            <a:off x="1368150" y="-510900"/>
            <a:ext cx="41979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 rot="5400000">
            <a:off x="2958750" y="-1129950"/>
            <a:ext cx="3226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□"/>
              <a:defRPr sz="3200"/>
            </a:lvl1pPr>
            <a:lvl2pPr indent="-361950" lvl="1" marL="9144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□"/>
              <a:defRPr sz="2400"/>
            </a:lvl3pPr>
            <a:lvl4pPr indent="-323850" lvl="3" marL="18288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4pPr>
            <a:lvl5pPr indent="-292100" lvl="4" marL="22860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5pPr>
            <a:lvl6pPr indent="-292100" lvl="5" marL="27432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6pPr>
            <a:lvl7pPr indent="-292100" lvl="6" marL="32004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7pPr>
            <a:lvl8pPr indent="-292100" lvl="7" marL="36576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8pPr>
            <a:lvl9pPr indent="-292100" lvl="8" marL="4114800" algn="l">
              <a:spcBef>
                <a:spcPts val="400"/>
              </a:spcBef>
              <a:spcAft>
                <a:spcPts val="0"/>
              </a:spcAft>
              <a:buSzPts val="1000"/>
              <a:buChar char="□"/>
              <a:defRPr sz="2000"/>
            </a:lvl9pPr>
          </a:lstStyle>
          <a:p/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9pPr>
          </a:lstStyle>
          <a:p/>
        </p:txBody>
      </p:sp>
      <p:sp>
        <p:nvSpPr>
          <p:cNvPr id="126" name="Google Shape;126;p2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□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 sz="1800"/>
            </a:lvl3pPr>
            <a:lvl4pPr indent="-304800" lvl="3" marL="18288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4pPr>
            <a:lvl5pPr indent="-279400" lvl="4" marL="22860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5pPr>
            <a:lvl6pPr indent="-279400" lvl="5" marL="27432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6pPr>
            <a:lvl7pPr indent="-279400" lvl="6" marL="32004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7pPr>
            <a:lvl8pPr indent="-279400" lvl="7" marL="36576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8pPr>
            <a:lvl9pPr indent="-279400" lvl="8" marL="41148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9pPr>
          </a:lstStyle>
          <a:p/>
        </p:txBody>
      </p:sp>
      <p:sp>
        <p:nvSpPr>
          <p:cNvPr id="127" name="Google Shape;127;p23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9pPr>
          </a:lstStyle>
          <a:p/>
        </p:txBody>
      </p:sp>
      <p:sp>
        <p:nvSpPr>
          <p:cNvPr id="128" name="Google Shape;128;p2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□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□"/>
              <a:defRPr sz="1800"/>
            </a:lvl3pPr>
            <a:lvl4pPr indent="-304800" lvl="3" marL="18288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4pPr>
            <a:lvl5pPr indent="-279400" lvl="4" marL="22860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5pPr>
            <a:lvl6pPr indent="-279400" lvl="5" marL="27432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6pPr>
            <a:lvl7pPr indent="-279400" lvl="6" marL="32004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7pPr>
            <a:lvl8pPr indent="-279400" lvl="7" marL="36576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8pPr>
            <a:lvl9pPr indent="-279400" lvl="8" marL="4114800" algn="l">
              <a:spcBef>
                <a:spcPts val="320"/>
              </a:spcBef>
              <a:spcAft>
                <a:spcPts val="0"/>
              </a:spcAft>
              <a:buSzPts val="800"/>
              <a:buChar char="□"/>
              <a:defRPr sz="1600"/>
            </a:lvl9pPr>
          </a:lstStyle>
          <a:p/>
        </p:txBody>
      </p:sp>
      <p:sp>
        <p:nvSpPr>
          <p:cNvPr id="129" name="Google Shape;129;p23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57200" y="1371600"/>
            <a:ext cx="4038600" cy="3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□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□"/>
              <a:defRPr sz="2000"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9pPr>
          </a:lstStyle>
          <a:p/>
        </p:txBody>
      </p:sp>
      <p:sp>
        <p:nvSpPr>
          <p:cNvPr id="135" name="Google Shape;135;p24"/>
          <p:cNvSpPr txBox="1"/>
          <p:nvPr>
            <p:ph idx="2" type="body"/>
          </p:nvPr>
        </p:nvSpPr>
        <p:spPr>
          <a:xfrm>
            <a:off x="4648200" y="1371600"/>
            <a:ext cx="4038600" cy="3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□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□"/>
              <a:defRPr sz="2000"/>
            </a:lvl3pPr>
            <a:lvl4pPr indent="-314325" lvl="3" marL="1828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□"/>
              <a:defRPr sz="1800"/>
            </a:lvl9pPr>
          </a:lstStyle>
          <a:p/>
        </p:txBody>
      </p:sp>
      <p:sp>
        <p:nvSpPr>
          <p:cNvPr id="136" name="Google Shape;136;p24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9pPr>
          </a:lstStyle>
          <a:p/>
        </p:txBody>
      </p:sp>
      <p:sp>
        <p:nvSpPr>
          <p:cNvPr id="142" name="Google Shape;142;p25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26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>
              <a:spcBef>
                <a:spcPts val="640"/>
              </a:spcBef>
              <a:spcAft>
                <a:spcPts val="0"/>
              </a:spcAft>
              <a:buSzPts val="2240"/>
              <a:buChar char="□"/>
              <a:defRPr/>
            </a:lvl1pPr>
            <a:lvl2pPr indent="-361950" lvl="1" marL="914400">
              <a:spcBef>
                <a:spcPts val="560"/>
              </a:spcBef>
              <a:spcAft>
                <a:spcPts val="0"/>
              </a:spcAft>
              <a:buSzPts val="2100"/>
              <a:buChar char="■"/>
              <a:defRPr/>
            </a:lvl2pPr>
            <a:lvl3pPr indent="-327660" lvl="2" marL="1371600">
              <a:spcBef>
                <a:spcPts val="480"/>
              </a:spcBef>
              <a:spcAft>
                <a:spcPts val="0"/>
              </a:spcAft>
              <a:buSzPts val="1560"/>
              <a:buChar char="□"/>
              <a:defRPr/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4pPr>
            <a:lvl5pPr indent="-292100" lvl="4" marL="2286000">
              <a:spcBef>
                <a:spcPts val="400"/>
              </a:spcBef>
              <a:spcAft>
                <a:spcPts val="0"/>
              </a:spcAft>
              <a:buSzPts val="1000"/>
              <a:buChar char="□"/>
              <a:defRPr/>
            </a:lvl5pPr>
            <a:lvl6pPr indent="-292100" lvl="5" marL="2743200">
              <a:spcBef>
                <a:spcPts val="400"/>
              </a:spcBef>
              <a:spcAft>
                <a:spcPts val="0"/>
              </a:spcAft>
              <a:buSzPts val="1000"/>
              <a:buChar char="□"/>
              <a:defRPr/>
            </a:lvl6pPr>
            <a:lvl7pPr indent="-292100" lvl="6" marL="3200400">
              <a:spcBef>
                <a:spcPts val="400"/>
              </a:spcBef>
              <a:spcAft>
                <a:spcPts val="0"/>
              </a:spcAft>
              <a:buSzPts val="1000"/>
              <a:buChar char="□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□"/>
              <a:defRPr/>
            </a:lvl8pPr>
            <a:lvl9pPr indent="-292100" lvl="8" marL="4114800">
              <a:spcBef>
                <a:spcPts val="400"/>
              </a:spcBef>
              <a:spcAft>
                <a:spcPts val="0"/>
              </a:spcAft>
              <a:buSzPts val="1000"/>
              <a:buChar char="□"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3" name="Google Shape;153;p27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4" name="Google Shape;154;p2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solidFill>
          <a:srgbClr val="374548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226" y="295000"/>
            <a:ext cx="477617" cy="1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6147175" y="4845300"/>
            <a:ext cx="2402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PRIVATE AND CONFIDENTIAL		OVERYONDR.COM</a:t>
            </a:r>
            <a:endParaRPr sz="5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8626071" y="4758600"/>
            <a:ext cx="354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‹#›</a:t>
            </a:fld>
            <a:endParaRPr sz="5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381000" y="742950"/>
            <a:ext cx="76200" cy="38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2" name="Google Shape;52;p13"/>
          <p:cNvGrpSpPr/>
          <p:nvPr/>
        </p:nvGrpSpPr>
        <p:grpSpPr>
          <a:xfrm>
            <a:off x="381000" y="214313"/>
            <a:ext cx="8572500" cy="4300538"/>
            <a:chOff x="240" y="180"/>
            <a:chExt cx="5400" cy="3612"/>
          </a:xfrm>
        </p:grpSpPr>
        <p:sp>
          <p:nvSpPr>
            <p:cNvPr id="53" name="Google Shape;53;p13"/>
            <p:cNvSpPr txBox="1"/>
            <p:nvPr/>
          </p:nvSpPr>
          <p:spPr>
            <a:xfrm flipH="1" rot="10800000">
              <a:off x="5236" y="180"/>
              <a:ext cx="300" cy="300"/>
            </a:xfrm>
            <a:prstGeom prst="rect">
              <a:avLst/>
            </a:prstGeom>
            <a:solidFill>
              <a:schemeClr val="l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" name="Google Shape;54;p13"/>
            <p:cNvSpPr txBox="1"/>
            <p:nvPr/>
          </p:nvSpPr>
          <p:spPr>
            <a:xfrm flipH="1" rot="10800000">
              <a:off x="240" y="180"/>
              <a:ext cx="5100" cy="30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" name="Google Shape;55;p13"/>
            <p:cNvSpPr txBox="1"/>
            <p:nvPr/>
          </p:nvSpPr>
          <p:spPr>
            <a:xfrm>
              <a:off x="240" y="624"/>
              <a:ext cx="5100" cy="0"/>
            </a:xfrm>
            <a:prstGeom prst="rect">
              <a:avLst/>
            </a:prstGeom>
            <a:solidFill>
              <a:schemeClr val="l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5242" y="624"/>
              <a:ext cx="300" cy="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57" name="Google Shape;57;p13"/>
            <p:cNvCxnSpPr/>
            <p:nvPr/>
          </p:nvCxnSpPr>
          <p:spPr>
            <a:xfrm rot="10800000">
              <a:off x="528" y="2256"/>
              <a:ext cx="48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8" name="Google Shape;58;p13"/>
            <p:cNvSpPr txBox="1"/>
            <p:nvPr/>
          </p:nvSpPr>
          <p:spPr>
            <a:xfrm>
              <a:off x="240" y="192"/>
              <a:ext cx="5400" cy="36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9" name="Google Shape;59;p13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Char char="□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766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□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921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921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921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921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921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Noto Sans Symbols"/>
              <a:buChar char="□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766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□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921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921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921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921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921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□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76" name="Google Shape;76;p15"/>
          <p:cNvGrpSpPr/>
          <p:nvPr/>
        </p:nvGrpSpPr>
        <p:grpSpPr>
          <a:xfrm>
            <a:off x="279400" y="114300"/>
            <a:ext cx="8572500" cy="1200150"/>
            <a:chOff x="176" y="96"/>
            <a:chExt cx="5400" cy="1008"/>
          </a:xfrm>
        </p:grpSpPr>
        <p:cxnSp>
          <p:nvCxnSpPr>
            <p:cNvPr id="77" name="Google Shape;77;p15"/>
            <p:cNvCxnSpPr/>
            <p:nvPr/>
          </p:nvCxnSpPr>
          <p:spPr>
            <a:xfrm rot="10800000">
              <a:off x="420" y="1104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8" name="Google Shape;78;p15"/>
            <p:cNvSpPr txBox="1"/>
            <p:nvPr/>
          </p:nvSpPr>
          <p:spPr>
            <a:xfrm>
              <a:off x="5504" y="96"/>
              <a:ext cx="0" cy="0"/>
            </a:xfrm>
            <a:prstGeom prst="rect">
              <a:avLst/>
            </a:prstGeom>
            <a:solidFill>
              <a:schemeClr val="l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176" y="96"/>
              <a:ext cx="5400" cy="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5"/>
            <p:cNvSpPr txBox="1"/>
            <p:nvPr/>
          </p:nvSpPr>
          <p:spPr>
            <a:xfrm>
              <a:off x="176" y="240"/>
              <a:ext cx="5400" cy="0"/>
            </a:xfrm>
            <a:prstGeom prst="rect">
              <a:avLst/>
            </a:prstGeom>
            <a:solidFill>
              <a:schemeClr val="l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5504" y="241"/>
              <a:ext cx="0" cy="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srsAfn8q3LLav-oYYauWGqPpeoPj9m9U/view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hyperlink" Target="https://www.overyondr.com/s/Yondr-in-Education-White-Paper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overyondr.com/s/Yondr-in-Education-White-Paper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ctrTitle"/>
          </p:nvPr>
        </p:nvSpPr>
        <p:spPr>
          <a:xfrm>
            <a:off x="762000" y="1028700"/>
            <a:ext cx="76962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Kaushan Script"/>
              <a:buNone/>
            </a:pPr>
            <a:r>
              <a:t/>
            </a:r>
            <a:endParaRPr b="1"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Kaushan Script"/>
              <a:buNone/>
            </a:pPr>
            <a:r>
              <a:rPr b="1" lang="en">
                <a:latin typeface="Kaushan Script"/>
                <a:ea typeface="Kaushan Script"/>
                <a:cs typeface="Kaushan Script"/>
                <a:sym typeface="Kaushan Script"/>
              </a:rPr>
              <a:t>Family Presentation: Yondr </a:t>
            </a:r>
            <a:endParaRPr b="1" i="0" sz="4400" u="none">
              <a:solidFill>
                <a:schemeClr val="dk2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Kaushan Script"/>
              <a:buNone/>
            </a:pPr>
            <a:r>
              <a:t/>
            </a:r>
            <a:endParaRPr b="1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66" name="Google Shape;166;p29"/>
          <p:cNvSpPr txBox="1"/>
          <p:nvPr>
            <p:ph idx="1" type="subTitle"/>
          </p:nvPr>
        </p:nvSpPr>
        <p:spPr>
          <a:xfrm>
            <a:off x="762000" y="2824163"/>
            <a:ext cx="76962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"/>
              <a:t>December 4th, 2024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"/>
              <a:t>C/S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450" y="3927563"/>
            <a:ext cx="1437094" cy="81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 Teacher Data</a:t>
            </a:r>
            <a:endParaRPr/>
          </a:p>
        </p:txBody>
      </p:sp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457200" y="1371600"/>
            <a:ext cx="39372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Overuse of cell phones on social media platforms can increases the </a:t>
            </a:r>
            <a:r>
              <a:rPr lang="en" sz="3000"/>
              <a:t>incidence of cyberbullying and harassment.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/>
              <a:t>87.1% Agree</a:t>
            </a:r>
            <a:endParaRPr sz="3000"/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475" y="2101229"/>
            <a:ext cx="2433225" cy="161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700" y="1809988"/>
            <a:ext cx="2261500" cy="234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4548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/>
        </p:nvSpPr>
        <p:spPr>
          <a:xfrm>
            <a:off x="505200" y="1412650"/>
            <a:ext cx="60450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THE SOLUTION: </a:t>
            </a:r>
            <a:endParaRPr sz="4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THE YONDR PROGRAM</a:t>
            </a:r>
            <a:endParaRPr sz="4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A cell phone in a case&#10;&#10;Description automatically generated" id="243" name="Google Shape;243;p39"/>
          <p:cNvPicPr preferRelativeResize="0"/>
          <p:nvPr/>
        </p:nvPicPr>
        <p:blipFill rotWithShape="1">
          <a:blip r:embed="rId3">
            <a:alphaModFix/>
          </a:blip>
          <a:srcRect b="0" l="42817" r="15700" t="0"/>
          <a:stretch/>
        </p:blipFill>
        <p:spPr>
          <a:xfrm>
            <a:off x="3615881" y="0"/>
            <a:ext cx="46765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/>
          <p:nvPr/>
        </p:nvSpPr>
        <p:spPr>
          <a:xfrm>
            <a:off x="572225" y="2801050"/>
            <a:ext cx="344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Experience the focus, creativity, and relief </a:t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that comes from a phone-free school day.</a:t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4548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/>
        </p:nvSpPr>
        <p:spPr>
          <a:xfrm>
            <a:off x="509925" y="637725"/>
            <a:ext cx="818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Since 2014, </a:t>
            </a:r>
            <a:r>
              <a:rPr lang="en" sz="35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Millions of students</a:t>
            </a:r>
            <a:r>
              <a:rPr lang="en"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have benefitted from a PHONE-FREE EDUCATION WITH YONDR.</a:t>
            </a:r>
            <a:endParaRPr sz="35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40"/>
          <p:cNvSpPr/>
          <p:nvPr/>
        </p:nvSpPr>
        <p:spPr>
          <a:xfrm>
            <a:off x="1803350" y="2209350"/>
            <a:ext cx="1032900" cy="1032900"/>
          </a:xfrm>
          <a:prstGeom prst="ellipse">
            <a:avLst/>
          </a:prstGeom>
          <a:solidFill>
            <a:srgbClr val="D5E7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40"/>
          <p:cNvPicPr preferRelativeResize="0"/>
          <p:nvPr/>
        </p:nvPicPr>
        <p:blipFill rotWithShape="1">
          <a:blip r:embed="rId3">
            <a:alphaModFix/>
          </a:blip>
          <a:srcRect b="0" l="0" r="76582" t="0"/>
          <a:stretch/>
        </p:blipFill>
        <p:spPr>
          <a:xfrm>
            <a:off x="1935014" y="2342271"/>
            <a:ext cx="769488" cy="726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40"/>
          <p:cNvGrpSpPr/>
          <p:nvPr/>
        </p:nvGrpSpPr>
        <p:grpSpPr>
          <a:xfrm>
            <a:off x="4121100" y="2209350"/>
            <a:ext cx="1032900" cy="1032900"/>
            <a:chOff x="6911850" y="2227475"/>
            <a:chExt cx="1032900" cy="1032900"/>
          </a:xfrm>
        </p:grpSpPr>
        <p:sp>
          <p:nvSpPr>
            <p:cNvPr id="253" name="Google Shape;253;p40"/>
            <p:cNvSpPr/>
            <p:nvPr/>
          </p:nvSpPr>
          <p:spPr>
            <a:xfrm>
              <a:off x="6911850" y="2227475"/>
              <a:ext cx="1032900" cy="1032900"/>
            </a:xfrm>
            <a:prstGeom prst="ellipse">
              <a:avLst/>
            </a:prstGeom>
            <a:solidFill>
              <a:srgbClr val="D5E7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4" name="Google Shape;254;p40"/>
            <p:cNvPicPr preferRelativeResize="0"/>
            <p:nvPr/>
          </p:nvPicPr>
          <p:blipFill rotWithShape="1">
            <a:blip r:embed="rId3">
              <a:alphaModFix/>
            </a:blip>
            <a:srcRect b="0" l="41160" r="35422" t="0"/>
            <a:stretch/>
          </p:blipFill>
          <p:spPr>
            <a:xfrm>
              <a:off x="7067436" y="2348836"/>
              <a:ext cx="721729" cy="6810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40"/>
          <p:cNvSpPr/>
          <p:nvPr/>
        </p:nvSpPr>
        <p:spPr>
          <a:xfrm>
            <a:off x="6399925" y="2209350"/>
            <a:ext cx="1032900" cy="1032900"/>
          </a:xfrm>
          <a:prstGeom prst="ellipse">
            <a:avLst/>
          </a:prstGeom>
          <a:solidFill>
            <a:srgbClr val="D5E7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0"/>
          <p:cNvSpPr txBox="1"/>
          <p:nvPr/>
        </p:nvSpPr>
        <p:spPr>
          <a:xfrm>
            <a:off x="1027063" y="3477150"/>
            <a:ext cx="2585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Millions</a:t>
            </a:r>
            <a:r>
              <a:rPr lang="en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2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OF students </a:t>
            </a:r>
            <a:endParaRPr sz="22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USE YONDR DAILY</a:t>
            </a:r>
            <a:endParaRPr sz="2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6210023" y="3477150"/>
            <a:ext cx="14127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AND ALL </a:t>
            </a:r>
            <a:endParaRPr sz="2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50 STATES</a:t>
            </a:r>
            <a:endParaRPr sz="22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58" name="Google Shape;258;p40"/>
          <p:cNvPicPr preferRelativeResize="0"/>
          <p:nvPr/>
        </p:nvPicPr>
        <p:blipFill rotWithShape="1">
          <a:blip r:embed="rId4">
            <a:alphaModFix/>
          </a:blip>
          <a:srcRect b="24294" l="0" r="0" t="0"/>
          <a:stretch/>
        </p:blipFill>
        <p:spPr>
          <a:xfrm>
            <a:off x="6501597" y="2353403"/>
            <a:ext cx="848232" cy="6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0"/>
          <p:cNvSpPr txBox="1"/>
          <p:nvPr/>
        </p:nvSpPr>
        <p:spPr>
          <a:xfrm>
            <a:off x="3767252" y="3477150"/>
            <a:ext cx="17406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SCHOOL PARTNERS IN </a:t>
            </a:r>
            <a:r>
              <a:rPr lang="en" sz="22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27 COUNTRIES</a:t>
            </a:r>
            <a:endParaRPr sz="2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4548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/>
          <p:nvPr/>
        </p:nvSpPr>
        <p:spPr>
          <a:xfrm>
            <a:off x="1144100" y="410075"/>
            <a:ext cx="6871800" cy="4245600"/>
          </a:xfrm>
          <a:prstGeom prst="rect">
            <a:avLst/>
          </a:prstGeom>
          <a:solidFill>
            <a:srgbClr val="D5E739"/>
          </a:solidFill>
          <a:ln cap="flat" cmpd="sng" w="9525">
            <a:solidFill>
              <a:srgbClr val="5B6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1" title="Yondr_Overview Video_July'2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8050" y="649130"/>
            <a:ext cx="6697848" cy="37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/>
          <p:nvPr/>
        </p:nvSpPr>
        <p:spPr>
          <a:xfrm>
            <a:off x="1549500" y="4249455"/>
            <a:ext cx="60450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WATCH </a:t>
            </a:r>
            <a:r>
              <a:rPr lang="en" sz="22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THE YONDR PROGRAM IN ACTION.</a:t>
            </a:r>
            <a:endParaRPr sz="2200">
              <a:solidFill>
                <a:srgbClr val="37454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4548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2"/>
          <p:cNvPicPr preferRelativeResize="0"/>
          <p:nvPr/>
        </p:nvPicPr>
        <p:blipFill rotWithShape="1">
          <a:blip r:embed="rId3">
            <a:alphaModFix amt="31000"/>
          </a:blip>
          <a:srcRect b="1765" l="0" r="0" t="175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 txBox="1"/>
          <p:nvPr/>
        </p:nvSpPr>
        <p:spPr>
          <a:xfrm>
            <a:off x="516700" y="1927063"/>
            <a:ext cx="39879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YONDR </a:t>
            </a:r>
            <a:endParaRPr sz="2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SCHOOL SURVEY </a:t>
            </a:r>
            <a:endParaRPr sz="2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RESULTS:</a:t>
            </a:r>
            <a:endParaRPr sz="2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2873700" y="896650"/>
            <a:ext cx="1737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86%</a:t>
            </a:r>
            <a:endParaRPr sz="70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2873700" y="1991250"/>
            <a:ext cx="1896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84%</a:t>
            </a:r>
            <a:endParaRPr sz="70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2873700" y="3085850"/>
            <a:ext cx="1787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68%</a:t>
            </a:r>
            <a:endParaRPr sz="70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4425000" y="1379715"/>
            <a:ext cx="38853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4F4F4"/>
                </a:solidFill>
                <a:latin typeface="Bebas Neue"/>
                <a:ea typeface="Bebas Neue"/>
                <a:cs typeface="Bebas Neue"/>
                <a:sym typeface="Bebas Neue"/>
              </a:rPr>
              <a:t>Saw a positive impact </a:t>
            </a:r>
            <a:endParaRPr sz="3000">
              <a:solidFill>
                <a:srgbClr val="F4F4F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4F4F4"/>
                </a:solidFill>
                <a:latin typeface="Bebas Neue"/>
                <a:ea typeface="Bebas Neue"/>
                <a:cs typeface="Bebas Neue"/>
                <a:sym typeface="Bebas Neue"/>
              </a:rPr>
              <a:t>on </a:t>
            </a:r>
            <a:r>
              <a:rPr lang="en" sz="30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safety and wellness</a:t>
            </a:r>
            <a:endParaRPr sz="30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7" name="Google Shape;277;p42"/>
          <p:cNvSpPr txBox="1"/>
          <p:nvPr/>
        </p:nvSpPr>
        <p:spPr>
          <a:xfrm>
            <a:off x="4399950" y="2475531"/>
            <a:ext cx="3935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4F4F4"/>
                </a:solidFill>
                <a:latin typeface="Bebas Neue"/>
                <a:ea typeface="Bebas Neue"/>
                <a:cs typeface="Bebas Neue"/>
                <a:sym typeface="Bebas Neue"/>
              </a:rPr>
              <a:t>Saw a positive change </a:t>
            </a:r>
            <a:endParaRPr sz="3000">
              <a:solidFill>
                <a:srgbClr val="F4F4F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4F4F4"/>
                </a:solidFill>
                <a:latin typeface="Bebas Neue"/>
                <a:ea typeface="Bebas Neue"/>
                <a:cs typeface="Bebas Neue"/>
                <a:sym typeface="Bebas Neue"/>
              </a:rPr>
              <a:t>in </a:t>
            </a:r>
            <a:r>
              <a:rPr lang="en" sz="30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student engagement</a:t>
            </a:r>
            <a:endParaRPr sz="30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4374909" y="3560874"/>
            <a:ext cx="3935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4F4F4"/>
                </a:solidFill>
                <a:latin typeface="Bebas Neue"/>
                <a:ea typeface="Bebas Neue"/>
                <a:cs typeface="Bebas Neue"/>
                <a:sym typeface="Bebas Neue"/>
              </a:rPr>
              <a:t>Saw an improvement </a:t>
            </a:r>
            <a:endParaRPr sz="3000">
              <a:solidFill>
                <a:srgbClr val="F4F4F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4F4F4"/>
                </a:solidFill>
                <a:latin typeface="Bebas Neue"/>
                <a:ea typeface="Bebas Neue"/>
                <a:cs typeface="Bebas Neue"/>
                <a:sym typeface="Bebas Neue"/>
              </a:rPr>
              <a:t>in</a:t>
            </a:r>
            <a:r>
              <a:rPr lang="en" sz="30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 academic performance</a:t>
            </a:r>
            <a:endParaRPr sz="30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79" name="Google Shape;27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226" y="295000"/>
            <a:ext cx="477617" cy="1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2"/>
          <p:cNvSpPr txBox="1"/>
          <p:nvPr/>
        </p:nvSpPr>
        <p:spPr>
          <a:xfrm>
            <a:off x="8626071" y="4758600"/>
            <a:ext cx="354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‹#›</a:t>
            </a:fld>
            <a:endParaRPr sz="5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6147175" y="4845300"/>
            <a:ext cx="2402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PRIVATE AND CONFIDENTIAL		OVERYONDR.COM</a:t>
            </a:r>
            <a:endParaRPr sz="5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/>
        </p:nvSpPr>
        <p:spPr>
          <a:xfrm>
            <a:off x="156624" y="600000"/>
            <a:ext cx="3987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74548"/>
                </a:solidFill>
                <a:highlight>
                  <a:srgbClr val="D5E739"/>
                </a:highlight>
                <a:latin typeface="Bebas Neue"/>
                <a:ea typeface="Bebas Neue"/>
                <a:cs typeface="Bebas Neue"/>
                <a:sym typeface="Bebas Neue"/>
              </a:rPr>
              <a:t>Student success rate</a:t>
            </a:r>
            <a:endParaRPr sz="2600">
              <a:solidFill>
                <a:srgbClr val="374548"/>
              </a:solidFill>
              <a:highlight>
                <a:srgbClr val="D5E739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87" name="Google Shape;287;p43"/>
          <p:cNvPicPr preferRelativeResize="0"/>
          <p:nvPr/>
        </p:nvPicPr>
        <p:blipFill rotWithShape="1">
          <a:blip r:embed="rId3">
            <a:alphaModFix/>
          </a:blip>
          <a:srcRect b="89099" l="42502" r="0" t="0"/>
          <a:stretch/>
        </p:blipFill>
        <p:spPr>
          <a:xfrm>
            <a:off x="3086600" y="694816"/>
            <a:ext cx="2830701" cy="38915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/>
          <p:nvPr/>
        </p:nvSpPr>
        <p:spPr>
          <a:xfrm>
            <a:off x="329158" y="2144800"/>
            <a:ext cx="324600" cy="2093400"/>
          </a:xfrm>
          <a:prstGeom prst="rect">
            <a:avLst/>
          </a:prstGeom>
          <a:solidFill>
            <a:srgbClr val="374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3"/>
          <p:cNvSpPr/>
          <p:nvPr/>
        </p:nvSpPr>
        <p:spPr>
          <a:xfrm>
            <a:off x="744900" y="1809850"/>
            <a:ext cx="324600" cy="2428200"/>
          </a:xfrm>
          <a:prstGeom prst="rect">
            <a:avLst/>
          </a:prstGeom>
          <a:solidFill>
            <a:srgbClr val="D5E7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3"/>
          <p:cNvSpPr/>
          <p:nvPr/>
        </p:nvSpPr>
        <p:spPr>
          <a:xfrm>
            <a:off x="1606125" y="2647225"/>
            <a:ext cx="324600" cy="1590900"/>
          </a:xfrm>
          <a:prstGeom prst="rect">
            <a:avLst/>
          </a:prstGeom>
          <a:solidFill>
            <a:srgbClr val="374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3"/>
          <p:cNvSpPr/>
          <p:nvPr/>
        </p:nvSpPr>
        <p:spPr>
          <a:xfrm>
            <a:off x="2021875" y="2333200"/>
            <a:ext cx="324600" cy="1905000"/>
          </a:xfrm>
          <a:prstGeom prst="rect">
            <a:avLst/>
          </a:prstGeom>
          <a:solidFill>
            <a:srgbClr val="D5E7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3"/>
          <p:cNvSpPr/>
          <p:nvPr/>
        </p:nvSpPr>
        <p:spPr>
          <a:xfrm>
            <a:off x="2930225" y="2908900"/>
            <a:ext cx="324600" cy="1329300"/>
          </a:xfrm>
          <a:prstGeom prst="rect">
            <a:avLst/>
          </a:prstGeom>
          <a:solidFill>
            <a:srgbClr val="374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3"/>
          <p:cNvSpPr/>
          <p:nvPr/>
        </p:nvSpPr>
        <p:spPr>
          <a:xfrm>
            <a:off x="3345975" y="2333100"/>
            <a:ext cx="324600" cy="1905000"/>
          </a:xfrm>
          <a:prstGeom prst="rect">
            <a:avLst/>
          </a:prstGeom>
          <a:solidFill>
            <a:srgbClr val="D5E7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3"/>
          <p:cNvSpPr/>
          <p:nvPr/>
        </p:nvSpPr>
        <p:spPr>
          <a:xfrm>
            <a:off x="4198050" y="2647300"/>
            <a:ext cx="324600" cy="1590900"/>
          </a:xfrm>
          <a:prstGeom prst="rect">
            <a:avLst/>
          </a:prstGeom>
          <a:solidFill>
            <a:srgbClr val="374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3"/>
          <p:cNvSpPr/>
          <p:nvPr/>
        </p:nvSpPr>
        <p:spPr>
          <a:xfrm>
            <a:off x="4613800" y="1809900"/>
            <a:ext cx="324600" cy="2428200"/>
          </a:xfrm>
          <a:prstGeom prst="rect">
            <a:avLst/>
          </a:prstGeom>
          <a:solidFill>
            <a:srgbClr val="D5E7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3"/>
          <p:cNvSpPr/>
          <p:nvPr/>
        </p:nvSpPr>
        <p:spPr>
          <a:xfrm>
            <a:off x="5465875" y="1810000"/>
            <a:ext cx="324600" cy="2428200"/>
          </a:xfrm>
          <a:prstGeom prst="rect">
            <a:avLst/>
          </a:prstGeom>
          <a:solidFill>
            <a:srgbClr val="374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3"/>
          <p:cNvSpPr/>
          <p:nvPr/>
        </p:nvSpPr>
        <p:spPr>
          <a:xfrm>
            <a:off x="5881625" y="1255100"/>
            <a:ext cx="324600" cy="2982900"/>
          </a:xfrm>
          <a:prstGeom prst="rect">
            <a:avLst/>
          </a:prstGeom>
          <a:solidFill>
            <a:srgbClr val="D5E7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3"/>
          <p:cNvSpPr txBox="1"/>
          <p:nvPr/>
        </p:nvSpPr>
        <p:spPr>
          <a:xfrm>
            <a:off x="203550" y="1831291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82%</a:t>
            </a:r>
            <a:endParaRPr sz="400"/>
          </a:p>
        </p:txBody>
      </p:sp>
      <p:sp>
        <p:nvSpPr>
          <p:cNvPr id="299" name="Google Shape;299;p43"/>
          <p:cNvSpPr txBox="1"/>
          <p:nvPr/>
        </p:nvSpPr>
        <p:spPr>
          <a:xfrm>
            <a:off x="619200" y="1487341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84%</a:t>
            </a:r>
            <a:endParaRPr sz="400"/>
          </a:p>
        </p:txBody>
      </p:sp>
      <p:sp>
        <p:nvSpPr>
          <p:cNvPr id="300" name="Google Shape;300;p43"/>
          <p:cNvSpPr txBox="1"/>
          <p:nvPr/>
        </p:nvSpPr>
        <p:spPr>
          <a:xfrm>
            <a:off x="1504038" y="2321858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78%</a:t>
            </a:r>
            <a:endParaRPr sz="400"/>
          </a:p>
        </p:txBody>
      </p:sp>
      <p:sp>
        <p:nvSpPr>
          <p:cNvPr id="301" name="Google Shape;301;p43"/>
          <p:cNvSpPr txBox="1"/>
          <p:nvPr/>
        </p:nvSpPr>
        <p:spPr>
          <a:xfrm>
            <a:off x="1919688" y="2009309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80%</a:t>
            </a:r>
            <a:endParaRPr sz="400"/>
          </a:p>
        </p:txBody>
      </p:sp>
      <p:sp>
        <p:nvSpPr>
          <p:cNvPr id="302" name="Google Shape;302;p43"/>
          <p:cNvSpPr txBox="1"/>
          <p:nvPr/>
        </p:nvSpPr>
        <p:spPr>
          <a:xfrm>
            <a:off x="2821197" y="2592326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75%</a:t>
            </a:r>
            <a:endParaRPr sz="400"/>
          </a:p>
        </p:txBody>
      </p:sp>
      <p:sp>
        <p:nvSpPr>
          <p:cNvPr id="303" name="Google Shape;303;p43"/>
          <p:cNvSpPr txBox="1"/>
          <p:nvPr/>
        </p:nvSpPr>
        <p:spPr>
          <a:xfrm>
            <a:off x="3236847" y="2009309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80%</a:t>
            </a:r>
            <a:endParaRPr sz="400"/>
          </a:p>
        </p:txBody>
      </p:sp>
      <p:sp>
        <p:nvSpPr>
          <p:cNvPr id="304" name="Google Shape;304;p43"/>
          <p:cNvSpPr txBox="1"/>
          <p:nvPr/>
        </p:nvSpPr>
        <p:spPr>
          <a:xfrm>
            <a:off x="4091199" y="2327549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78%</a:t>
            </a:r>
            <a:endParaRPr sz="400"/>
          </a:p>
        </p:txBody>
      </p:sp>
      <p:sp>
        <p:nvSpPr>
          <p:cNvPr id="305" name="Google Shape;305;p43"/>
          <p:cNvSpPr txBox="1"/>
          <p:nvPr/>
        </p:nvSpPr>
        <p:spPr>
          <a:xfrm>
            <a:off x="4496382" y="1494998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84%</a:t>
            </a:r>
            <a:endParaRPr sz="400"/>
          </a:p>
        </p:txBody>
      </p:sp>
      <p:sp>
        <p:nvSpPr>
          <p:cNvPr id="306" name="Google Shape;306;p43"/>
          <p:cNvSpPr txBox="1"/>
          <p:nvPr/>
        </p:nvSpPr>
        <p:spPr>
          <a:xfrm>
            <a:off x="5358273" y="1490716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84%</a:t>
            </a:r>
            <a:endParaRPr sz="400"/>
          </a:p>
        </p:txBody>
      </p:sp>
      <p:sp>
        <p:nvSpPr>
          <p:cNvPr id="307" name="Google Shape;307;p43"/>
          <p:cNvSpPr txBox="1"/>
          <p:nvPr/>
        </p:nvSpPr>
        <p:spPr>
          <a:xfrm>
            <a:off x="5773923" y="931564"/>
            <a:ext cx="576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89%</a:t>
            </a:r>
            <a:endParaRPr sz="400"/>
          </a:p>
        </p:txBody>
      </p:sp>
      <p:sp>
        <p:nvSpPr>
          <p:cNvPr id="308" name="Google Shape;308;p43"/>
          <p:cNvSpPr txBox="1"/>
          <p:nvPr/>
        </p:nvSpPr>
        <p:spPr>
          <a:xfrm>
            <a:off x="203550" y="4308850"/>
            <a:ext cx="987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6th grade</a:t>
            </a:r>
            <a:endParaRPr sz="400"/>
          </a:p>
        </p:txBody>
      </p:sp>
      <p:sp>
        <p:nvSpPr>
          <p:cNvPr id="309" name="Google Shape;309;p43"/>
          <p:cNvSpPr txBox="1"/>
          <p:nvPr/>
        </p:nvSpPr>
        <p:spPr>
          <a:xfrm>
            <a:off x="1483116" y="4308850"/>
            <a:ext cx="987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8th grade</a:t>
            </a:r>
            <a:endParaRPr sz="400"/>
          </a:p>
        </p:txBody>
      </p:sp>
      <p:sp>
        <p:nvSpPr>
          <p:cNvPr id="310" name="Google Shape;310;p43"/>
          <p:cNvSpPr txBox="1"/>
          <p:nvPr/>
        </p:nvSpPr>
        <p:spPr>
          <a:xfrm>
            <a:off x="2794092" y="4308850"/>
            <a:ext cx="987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10th grade</a:t>
            </a:r>
            <a:endParaRPr sz="400"/>
          </a:p>
        </p:txBody>
      </p:sp>
      <p:sp>
        <p:nvSpPr>
          <p:cNvPr id="311" name="Google Shape;311;p43"/>
          <p:cNvSpPr txBox="1"/>
          <p:nvPr/>
        </p:nvSpPr>
        <p:spPr>
          <a:xfrm>
            <a:off x="4073666" y="4308850"/>
            <a:ext cx="987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11th grade</a:t>
            </a:r>
            <a:endParaRPr sz="400"/>
          </a:p>
        </p:txBody>
      </p:sp>
      <p:sp>
        <p:nvSpPr>
          <p:cNvPr id="312" name="Google Shape;312;p43"/>
          <p:cNvSpPr txBox="1"/>
          <p:nvPr/>
        </p:nvSpPr>
        <p:spPr>
          <a:xfrm>
            <a:off x="5353241" y="4308850"/>
            <a:ext cx="987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74548"/>
                </a:solidFill>
                <a:latin typeface="Bebas Neue"/>
                <a:ea typeface="Bebas Neue"/>
                <a:cs typeface="Bebas Neue"/>
                <a:sym typeface="Bebas Neue"/>
              </a:rPr>
              <a:t>12th grade</a:t>
            </a:r>
            <a:endParaRPr sz="400"/>
          </a:p>
        </p:txBody>
      </p:sp>
      <p:sp>
        <p:nvSpPr>
          <p:cNvPr id="313" name="Google Shape;313;p43"/>
          <p:cNvSpPr txBox="1"/>
          <p:nvPr/>
        </p:nvSpPr>
        <p:spPr>
          <a:xfrm>
            <a:off x="6581624" y="2004998"/>
            <a:ext cx="2228700" cy="3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After implementing Yondr </a:t>
            </a:r>
            <a:r>
              <a:rPr b="1"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38% increased probability of passing grades</a:t>
            </a: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 in academically focused classes for 11th and 12th grades, and academic success </a:t>
            </a:r>
            <a:r>
              <a:rPr b="1"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increased across all grade levels.</a:t>
            </a:r>
            <a:endParaRPr b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Source: </a:t>
            </a:r>
            <a:r>
              <a:rPr i="1" lang="en" sz="1000" u="sng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Yondr in Education: An Examination of Academic and Behavioral Outcomes</a:t>
            </a:r>
            <a:endParaRPr i="1" sz="1000" u="sng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/>
          <p:nvPr/>
        </p:nvSpPr>
        <p:spPr>
          <a:xfrm>
            <a:off x="5506625" y="2149538"/>
            <a:ext cx="1361275" cy="2270050"/>
          </a:xfrm>
          <a:prstGeom prst="flowChartOffpageConnector">
            <a:avLst/>
          </a:prstGeom>
          <a:gradFill>
            <a:gsLst>
              <a:gs pos="0">
                <a:srgbClr val="D5E739"/>
              </a:gs>
              <a:gs pos="100000">
                <a:srgbClr val="F4F4F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DOWN 34.72%</a:t>
            </a:r>
            <a:endParaRPr sz="23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1356000" y="310650"/>
            <a:ext cx="643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Positive impact on behavior</a:t>
            </a:r>
            <a:endParaRPr sz="3500">
              <a:solidFill>
                <a:srgbClr val="D5E73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20" name="Google Shape;320;p44"/>
          <p:cNvSpPr txBox="1"/>
          <p:nvPr/>
        </p:nvSpPr>
        <p:spPr>
          <a:xfrm>
            <a:off x="1922875" y="1227250"/>
            <a:ext cx="17286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Behavior referrals</a:t>
            </a:r>
            <a:endParaRPr sz="2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21" name="Google Shape;321;p44"/>
          <p:cNvSpPr/>
          <p:nvPr/>
        </p:nvSpPr>
        <p:spPr>
          <a:xfrm>
            <a:off x="2106525" y="2149538"/>
            <a:ext cx="1361275" cy="2270050"/>
          </a:xfrm>
          <a:prstGeom prst="flowChartOffpageConnector">
            <a:avLst/>
          </a:prstGeom>
          <a:gradFill>
            <a:gsLst>
              <a:gs pos="0">
                <a:srgbClr val="D5E739"/>
              </a:gs>
              <a:gs pos="100000">
                <a:srgbClr val="F4F4F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ebas Neue"/>
                <a:ea typeface="Bebas Neue"/>
                <a:cs typeface="Bebas Neue"/>
                <a:sym typeface="Bebas Neue"/>
              </a:rPr>
              <a:t>DOWN 43.72%</a:t>
            </a:r>
            <a:endParaRPr sz="23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22" name="Google Shape;322;p44"/>
          <p:cNvSpPr txBox="1"/>
          <p:nvPr/>
        </p:nvSpPr>
        <p:spPr>
          <a:xfrm>
            <a:off x="5322963" y="1227250"/>
            <a:ext cx="17286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BULLYING/</a:t>
            </a:r>
            <a:endParaRPr sz="2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HARASSMENT</a:t>
            </a:r>
            <a:endParaRPr sz="2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6975375" y="4097850"/>
            <a:ext cx="18540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4F4F4"/>
                </a:solidFill>
                <a:latin typeface="Droid Sans"/>
                <a:ea typeface="Droid Sans"/>
                <a:cs typeface="Droid Sans"/>
                <a:sym typeface="Droid Sans"/>
              </a:rPr>
              <a:t>Source: Y</a:t>
            </a:r>
            <a:r>
              <a:rPr i="1" lang="en" sz="1000" u="sng">
                <a:solidFill>
                  <a:srgbClr val="F4F4F4"/>
                </a:solidFill>
                <a:latin typeface="Droid Sans"/>
                <a:ea typeface="Droid Sans"/>
                <a:cs typeface="Droid Sans"/>
                <a:sym typeface="Droid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ondr in Education: An Examination of Academic and Behavioral Outcomes</a:t>
            </a:r>
            <a:endParaRPr i="1" sz="1000" u="sng">
              <a:solidFill>
                <a:srgbClr val="F4F4F4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5"/>
          <p:cNvPicPr preferRelativeResize="0"/>
          <p:nvPr/>
        </p:nvPicPr>
        <p:blipFill rotWithShape="1">
          <a:blip r:embed="rId3">
            <a:alphaModFix/>
          </a:blip>
          <a:srcRect b="4234" l="0" r="0" t="20424"/>
          <a:stretch/>
        </p:blipFill>
        <p:spPr>
          <a:xfrm>
            <a:off x="4736225" y="2387213"/>
            <a:ext cx="1019700" cy="1028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9" name="Google Shape;329;p45"/>
          <p:cNvPicPr preferRelativeResize="0"/>
          <p:nvPr/>
        </p:nvPicPr>
        <p:blipFill rotWithShape="1">
          <a:blip r:embed="rId4">
            <a:alphaModFix/>
          </a:blip>
          <a:srcRect b="9450" l="0" r="0" t="9149"/>
          <a:stretch/>
        </p:blipFill>
        <p:spPr>
          <a:xfrm>
            <a:off x="333425" y="2382882"/>
            <a:ext cx="1019700" cy="103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0" name="Google Shape;330;p45"/>
          <p:cNvPicPr preferRelativeResize="0"/>
          <p:nvPr/>
        </p:nvPicPr>
        <p:blipFill rotWithShape="1">
          <a:blip r:embed="rId5">
            <a:alphaModFix/>
          </a:blip>
          <a:srcRect b="27346" l="-243" r="10209" t="0"/>
          <a:stretch/>
        </p:blipFill>
        <p:spPr>
          <a:xfrm>
            <a:off x="4736225" y="1050127"/>
            <a:ext cx="1019700" cy="1028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1" name="Google Shape;331;p45"/>
          <p:cNvSpPr txBox="1"/>
          <p:nvPr/>
        </p:nvSpPr>
        <p:spPr>
          <a:xfrm>
            <a:off x="156624" y="447600"/>
            <a:ext cx="3987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74548"/>
                </a:solidFill>
                <a:highlight>
                  <a:srgbClr val="D5E739"/>
                </a:highlight>
                <a:latin typeface="Bebas Neue"/>
                <a:ea typeface="Bebas Neue"/>
                <a:cs typeface="Bebas Neue"/>
                <a:sym typeface="Bebas Neue"/>
              </a:rPr>
              <a:t>EDUCATOR TESTIMONIALS</a:t>
            </a:r>
            <a:endParaRPr sz="2600">
              <a:solidFill>
                <a:srgbClr val="374548"/>
              </a:solidFill>
              <a:highlight>
                <a:srgbClr val="D5E739"/>
              </a:highlight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32" name="Google Shape;332;p45"/>
          <p:cNvPicPr preferRelativeResize="0"/>
          <p:nvPr/>
        </p:nvPicPr>
        <p:blipFill rotWithShape="1">
          <a:blip r:embed="rId6">
            <a:alphaModFix/>
          </a:blip>
          <a:srcRect b="0" l="28078" r="5992" t="0"/>
          <a:stretch/>
        </p:blipFill>
        <p:spPr>
          <a:xfrm>
            <a:off x="333413" y="1050113"/>
            <a:ext cx="1019700" cy="1028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3" name="Google Shape;333;p45"/>
          <p:cNvSpPr txBox="1"/>
          <p:nvPr/>
        </p:nvSpPr>
        <p:spPr>
          <a:xfrm>
            <a:off x="1466775" y="1050125"/>
            <a:ext cx="250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“It's an absolute game- changer. Our campus is so much more </a:t>
            </a:r>
            <a:r>
              <a:rPr b="1" lang="en" sz="1200">
                <a:solidFill>
                  <a:srgbClr val="374548"/>
                </a:solidFill>
                <a:highlight>
                  <a:srgbClr val="D5E739"/>
                </a:highlight>
                <a:latin typeface="Droid Sans"/>
                <a:ea typeface="Droid Sans"/>
                <a:cs typeface="Droid Sans"/>
                <a:sym typeface="Droid Sans"/>
              </a:rPr>
              <a:t>energetic and positive.</a:t>
            </a: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”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— Allison Silvestri, Principal</a:t>
            </a:r>
            <a:endParaRPr sz="1200">
              <a:solidFill>
                <a:srgbClr val="374548"/>
              </a:solidFill>
              <a:highlight>
                <a:srgbClr val="D5E739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34" name="Google Shape;334;p45"/>
          <p:cNvSpPr txBox="1"/>
          <p:nvPr/>
        </p:nvSpPr>
        <p:spPr>
          <a:xfrm>
            <a:off x="5914800" y="1050125"/>
            <a:ext cx="3012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“It's </a:t>
            </a:r>
            <a:r>
              <a:rPr b="1" lang="en" sz="1200">
                <a:solidFill>
                  <a:srgbClr val="374548"/>
                </a:solidFill>
                <a:highlight>
                  <a:srgbClr val="D5E739"/>
                </a:highlight>
                <a:latin typeface="Droid Sans"/>
                <a:ea typeface="Droid Sans"/>
                <a:cs typeface="Droid Sans"/>
                <a:sym typeface="Droid Sans"/>
              </a:rPr>
              <a:t>given children back their youth</a:t>
            </a:r>
            <a:r>
              <a:rPr lang="en" sz="1200">
                <a:solidFill>
                  <a:srgbClr val="374548"/>
                </a:solidFill>
                <a:highlight>
                  <a:srgbClr val="D5E739"/>
                </a:highlight>
                <a:latin typeface="Droid Sans"/>
                <a:ea typeface="Droid Sans"/>
                <a:cs typeface="Droid Sans"/>
                <a:sym typeface="Droid Sans"/>
              </a:rPr>
              <a:t>.</a:t>
            </a: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 We have a beautiful courtyard that no one used before we had the Yondr pouches. Now, they use it."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— Principal, West Philadelphia HS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35" name="Google Shape;335;p45"/>
          <p:cNvSpPr txBox="1"/>
          <p:nvPr/>
        </p:nvSpPr>
        <p:spPr>
          <a:xfrm>
            <a:off x="1466775" y="2391575"/>
            <a:ext cx="2652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"We had </a:t>
            </a:r>
            <a:r>
              <a:rPr b="1" lang="en" sz="1200">
                <a:solidFill>
                  <a:srgbClr val="374548"/>
                </a:solidFill>
                <a:highlight>
                  <a:srgbClr val="D5E739"/>
                </a:highlight>
                <a:latin typeface="Droid Sans"/>
                <a:ea typeface="Droid Sans"/>
                <a:cs typeface="Droid Sans"/>
                <a:sym typeface="Droid Sans"/>
              </a:rPr>
              <a:t>more books checked out</a:t>
            </a: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 in one week than all of last year combined."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— Librarian, Stanhope Elmore HS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5914800" y="2391575"/>
            <a:ext cx="26157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“Students are actually </a:t>
            </a:r>
            <a:r>
              <a:rPr b="1" lang="en" sz="1200">
                <a:solidFill>
                  <a:srgbClr val="374548"/>
                </a:solidFill>
                <a:highlight>
                  <a:srgbClr val="D5E739"/>
                </a:highlight>
                <a:latin typeface="Droid Sans"/>
                <a:ea typeface="Droid Sans"/>
                <a:cs typeface="Droid Sans"/>
                <a:sym typeface="Droid Sans"/>
              </a:rPr>
              <a:t>talking to one another again.</a:t>
            </a: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”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— Yvonne Shiu, School Principal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337" name="Google Shape;337;p45"/>
          <p:cNvPicPr preferRelativeResize="0"/>
          <p:nvPr/>
        </p:nvPicPr>
        <p:blipFill rotWithShape="1">
          <a:blip r:embed="rId7">
            <a:alphaModFix/>
          </a:blip>
          <a:srcRect b="0" l="21135" r="23098" t="0"/>
          <a:stretch/>
        </p:blipFill>
        <p:spPr>
          <a:xfrm>
            <a:off x="333425" y="3724325"/>
            <a:ext cx="1019700" cy="1028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8" name="Google Shape;338;p45"/>
          <p:cNvSpPr txBox="1"/>
          <p:nvPr/>
        </p:nvSpPr>
        <p:spPr>
          <a:xfrm>
            <a:off x="1466775" y="3724325"/>
            <a:ext cx="27660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“</a:t>
            </a:r>
            <a:r>
              <a:rPr b="1" lang="en" sz="1200">
                <a:solidFill>
                  <a:srgbClr val="374548"/>
                </a:solidFill>
                <a:highlight>
                  <a:srgbClr val="D5E739"/>
                </a:highlight>
                <a:latin typeface="Droid Sans"/>
                <a:ea typeface="Droid Sans"/>
                <a:cs typeface="Droid Sans"/>
                <a:sym typeface="Droid Sans"/>
              </a:rPr>
              <a:t>Discipline issues are down</a:t>
            </a:r>
            <a:r>
              <a:rPr lang="en" sz="1200">
                <a:solidFill>
                  <a:srgbClr val="374548"/>
                </a:solidFill>
                <a:highlight>
                  <a:srgbClr val="D5E739"/>
                </a:highlight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significantly, by about a third.”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— Eric Mackey, State Superintendent 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339" name="Google Shape;339;p45"/>
          <p:cNvPicPr preferRelativeResize="0"/>
          <p:nvPr/>
        </p:nvPicPr>
        <p:blipFill rotWithShape="1">
          <a:blip r:embed="rId8">
            <a:alphaModFix/>
          </a:blip>
          <a:srcRect b="12979" l="0" r="0" t="10262"/>
          <a:stretch/>
        </p:blipFill>
        <p:spPr>
          <a:xfrm>
            <a:off x="4736225" y="3719899"/>
            <a:ext cx="1019700" cy="103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0" name="Google Shape;340;p45"/>
          <p:cNvSpPr txBox="1"/>
          <p:nvPr/>
        </p:nvSpPr>
        <p:spPr>
          <a:xfrm>
            <a:off x="5914800" y="3724325"/>
            <a:ext cx="26157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“Our US History </a:t>
            </a:r>
            <a:r>
              <a:rPr b="1" lang="en" sz="1200">
                <a:solidFill>
                  <a:srgbClr val="374548"/>
                </a:solidFill>
                <a:highlight>
                  <a:srgbClr val="D5E739"/>
                </a:highlight>
                <a:latin typeface="Droid Sans"/>
                <a:ea typeface="Droid Sans"/>
                <a:cs typeface="Droid Sans"/>
                <a:sym typeface="Droid Sans"/>
              </a:rPr>
              <a:t>pass rate went </a:t>
            </a:r>
            <a:endParaRPr b="1" sz="1200">
              <a:solidFill>
                <a:srgbClr val="374548"/>
              </a:solidFill>
              <a:highlight>
                <a:srgbClr val="D5E739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74548"/>
                </a:solidFill>
                <a:highlight>
                  <a:srgbClr val="D5E739"/>
                </a:highlight>
                <a:latin typeface="Droid Sans"/>
                <a:ea typeface="Droid Sans"/>
                <a:cs typeface="Droid Sans"/>
                <a:sym typeface="Droid Sans"/>
              </a:rPr>
              <a:t>up five fold.</a:t>
            </a: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”</a:t>
            </a:r>
            <a:endParaRPr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— James Villa, School Principal</a:t>
            </a:r>
            <a:r>
              <a:rPr b="1" lang="en" sz="1200">
                <a:solidFill>
                  <a:srgbClr val="374548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endParaRPr b="1" i="1" sz="1200">
              <a:solidFill>
                <a:srgbClr val="374548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4548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6"/>
          <p:cNvPicPr preferRelativeResize="0"/>
          <p:nvPr/>
        </p:nvPicPr>
        <p:blipFill rotWithShape="1">
          <a:blip r:embed="rId3">
            <a:alphaModFix amt="42000"/>
          </a:blip>
          <a:srcRect b="11250" l="0" r="30675" t="30242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/>
          <p:nvPr/>
        </p:nvSpPr>
        <p:spPr>
          <a:xfrm>
            <a:off x="505200" y="1488850"/>
            <a:ext cx="6045000" cy="25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D5E739"/>
                </a:solidFill>
                <a:latin typeface="Bebas Neue"/>
                <a:ea typeface="Bebas Neue"/>
                <a:cs typeface="Bebas Neue"/>
                <a:sym typeface="Bebas Neue"/>
              </a:rPr>
              <a:t>A PHONE-FREE EDUCATION</a:t>
            </a:r>
            <a:r>
              <a:rPr lang="en" sz="4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MAKES ALL THE DIFFERENCE</a:t>
            </a:r>
            <a:endParaRPr sz="4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47" name="Google Shape;347;p46"/>
          <p:cNvSpPr txBox="1"/>
          <p:nvPr/>
        </p:nvSpPr>
        <p:spPr>
          <a:xfrm>
            <a:off x="505200" y="2877250"/>
            <a:ext cx="372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Let's work together to create an environment where teachers can teach and students can thrive.</a:t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348" name="Google Shape;34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83" y="3616150"/>
            <a:ext cx="1190518" cy="85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26" y="295000"/>
            <a:ext cx="477617" cy="1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6"/>
          <p:cNvSpPr txBox="1"/>
          <p:nvPr/>
        </p:nvSpPr>
        <p:spPr>
          <a:xfrm>
            <a:off x="6147175" y="4845300"/>
            <a:ext cx="2402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PRIVATE AND CONFIDENTIAL		OVERYONDR.COM</a:t>
            </a:r>
            <a:endParaRPr sz="5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51" name="Google Shape;351;p46"/>
          <p:cNvSpPr txBox="1"/>
          <p:nvPr/>
        </p:nvSpPr>
        <p:spPr>
          <a:xfrm>
            <a:off x="8626071" y="4758600"/>
            <a:ext cx="354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‹#›</a:t>
            </a:fld>
            <a:endParaRPr sz="5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</a:t>
            </a:r>
            <a:endParaRPr/>
          </a:p>
        </p:txBody>
      </p:sp>
      <p:sp>
        <p:nvSpPr>
          <p:cNvPr id="357" name="Google Shape;357;p47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210" lvl="0" marL="457200" rtl="0" algn="l">
              <a:spcBef>
                <a:spcPts val="360"/>
              </a:spcBef>
              <a:spcAft>
                <a:spcPts val="0"/>
              </a:spcAft>
              <a:buSzPts val="860"/>
              <a:buChar char="□"/>
            </a:pPr>
            <a:r>
              <a:rPr lang="en" sz="2800"/>
              <a:t>Every student will </a:t>
            </a:r>
            <a:r>
              <a:rPr lang="en" sz="2800"/>
              <a:t>receive</a:t>
            </a:r>
            <a:r>
              <a:rPr lang="en" sz="2800"/>
              <a:t> a Yondr Pouch</a:t>
            </a:r>
            <a:endParaRPr sz="28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83210" lvl="0" marL="457200" rtl="0" algn="l">
              <a:spcBef>
                <a:spcPts val="360"/>
              </a:spcBef>
              <a:spcAft>
                <a:spcPts val="0"/>
              </a:spcAft>
              <a:buSzPts val="860"/>
              <a:buChar char="□"/>
            </a:pPr>
            <a:r>
              <a:rPr lang="en" sz="2800"/>
              <a:t>Students will be required to place their cell phone and smart watches into the pouch, then seal it for the day, and put it in their backpacks.</a:t>
            </a:r>
            <a:endParaRPr sz="28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□"/>
            </a:pPr>
            <a:r>
              <a:rPr lang="en" sz="2800"/>
              <a:t>At the end of the day, unlocking stations will be deployed for students to unlock </a:t>
            </a:r>
            <a:r>
              <a:rPr lang="en" sz="2800"/>
              <a:t>their</a:t>
            </a:r>
            <a:r>
              <a:rPr lang="en" sz="2800"/>
              <a:t> phones.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0000"/>
              </a:buClr>
              <a:buSzPts val="4400"/>
              <a:buFont typeface="Times New Roman"/>
              <a:buNone/>
            </a:pPr>
            <a:r>
              <a:rPr b="1" i="0" lang="en" sz="4400" u="none">
                <a:solidFill>
                  <a:srgbClr val="6E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457200" y="1350413"/>
            <a:ext cx="82296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2125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" sz="2800"/>
              <a:t>The Why</a:t>
            </a:r>
            <a:endParaRPr sz="2800"/>
          </a:p>
          <a:p>
            <a:pPr indent="-492125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" sz="2800"/>
              <a:t>CMS Data</a:t>
            </a:r>
            <a:endParaRPr sz="2800"/>
          </a:p>
          <a:p>
            <a:pPr indent="-492125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" sz="2800"/>
              <a:t>Yondr Plan</a:t>
            </a:r>
            <a:endParaRPr sz="2800"/>
          </a:p>
          <a:p>
            <a:pPr indent="-492125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" sz="2800"/>
              <a:t>Questions</a:t>
            </a:r>
            <a:endParaRPr sz="2800"/>
          </a:p>
          <a:p>
            <a:pPr indent="0" lvl="0" marL="469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908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08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8925" lvl="1" marL="90805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ts val="2325"/>
              <a:buFont typeface="Noto Sans Symbols"/>
              <a:buNone/>
            </a:pPr>
            <a:r>
              <a:t/>
            </a:r>
            <a:endParaRPr b="0" i="0" sz="3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2105" lvl="0" marL="469900" rtl="0" algn="l">
              <a:spcBef>
                <a:spcPts val="620"/>
              </a:spcBef>
              <a:spcAft>
                <a:spcPts val="0"/>
              </a:spcAft>
              <a:buSzPts val="2170"/>
              <a:buNone/>
            </a:pPr>
            <a:r>
              <a:t/>
            </a:r>
            <a:endParaRPr b="0" i="0" sz="3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8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happens if students don’t place their phones inside the pouch?</a:t>
            </a:r>
            <a:endParaRPr sz="4000"/>
          </a:p>
        </p:txBody>
      </p:sp>
      <p:sp>
        <p:nvSpPr>
          <p:cNvPr id="363" name="Google Shape;363;p48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210" lvl="0" marL="457200" rtl="0" algn="l">
              <a:spcBef>
                <a:spcPts val="360"/>
              </a:spcBef>
              <a:spcAft>
                <a:spcPts val="0"/>
              </a:spcAft>
              <a:buSzPts val="860"/>
              <a:buChar char="□"/>
            </a:pPr>
            <a:r>
              <a:rPr lang="en" sz="2800"/>
              <a:t>If a cell phone is seen out during the school day it will be confiscated and turned into the front office.</a:t>
            </a:r>
            <a:endParaRPr sz="28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83210" lvl="0" marL="457200" rtl="0" algn="l">
              <a:spcBef>
                <a:spcPts val="360"/>
              </a:spcBef>
              <a:spcAft>
                <a:spcPts val="0"/>
              </a:spcAft>
              <a:buSzPts val="860"/>
              <a:buChar char="□"/>
            </a:pPr>
            <a:r>
              <a:rPr lang="en" sz="2800"/>
              <a:t>Parents would then be responsible for picking up phone </a:t>
            </a:r>
            <a:r>
              <a:rPr lang="en" sz="2800"/>
              <a:t>during the established pick up times.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83210" lvl="0" marL="457200" rtl="0" algn="l">
              <a:spcBef>
                <a:spcPts val="360"/>
              </a:spcBef>
              <a:spcAft>
                <a:spcPts val="0"/>
              </a:spcAft>
              <a:buSzPts val="860"/>
              <a:buChar char="□"/>
            </a:pPr>
            <a:r>
              <a:rPr lang="en" sz="2800"/>
              <a:t>If this is a recurring pattern, then progressive discipline.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9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Most Frequently asked question so far: </a:t>
            </a:r>
            <a:endParaRPr/>
          </a:p>
        </p:txBody>
      </p:sp>
      <p:sp>
        <p:nvSpPr>
          <p:cNvPr id="369" name="Google Shape;369;p49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What happens if there is an emergency on campus?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75" name="Google Shape;375;p50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1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381" name="Google Shape;381;p51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□"/>
            </a:pPr>
            <a:r>
              <a:rPr lang="en"/>
              <a:t>Hold Grade Level Assembly to explain roll out of pouches to students.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ts val="1260"/>
              <a:buChar char="□"/>
            </a:pPr>
            <a:r>
              <a:rPr lang="en"/>
              <a:t>Communicate expectations and consequences to families.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ts val="1260"/>
              <a:buChar char="□"/>
            </a:pPr>
            <a:r>
              <a:rPr lang="en"/>
              <a:t>Hope is to roll out in the new year 2025.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Why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99" y="1631575"/>
            <a:ext cx="4116840" cy="127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642" y="1877412"/>
            <a:ext cx="3839514" cy="12276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31"/>
          <p:cNvGrpSpPr/>
          <p:nvPr/>
        </p:nvGrpSpPr>
        <p:grpSpPr>
          <a:xfrm>
            <a:off x="1308647" y="3364200"/>
            <a:ext cx="4432450" cy="1354525"/>
            <a:chOff x="1279150" y="3263200"/>
            <a:chExt cx="4432450" cy="1354525"/>
          </a:xfrm>
        </p:grpSpPr>
        <p:pic>
          <p:nvPicPr>
            <p:cNvPr id="183" name="Google Shape;183;p31"/>
            <p:cNvPicPr preferRelativeResize="0"/>
            <p:nvPr/>
          </p:nvPicPr>
          <p:blipFill rotWithShape="1">
            <a:blip r:embed="rId5">
              <a:alphaModFix/>
            </a:blip>
            <a:srcRect b="-15237" l="-1327" r="0" t="2281"/>
            <a:stretch/>
          </p:blipFill>
          <p:spPr>
            <a:xfrm>
              <a:off x="1279150" y="3263200"/>
              <a:ext cx="4432326" cy="13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31"/>
            <p:cNvSpPr/>
            <p:nvPr/>
          </p:nvSpPr>
          <p:spPr>
            <a:xfrm>
              <a:off x="1336100" y="4382725"/>
              <a:ext cx="4375500" cy="8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5" name="Google Shape;185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37349" y="4272100"/>
              <a:ext cx="1491600" cy="197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/>
        </p:nvSpPr>
        <p:spPr>
          <a:xfrm>
            <a:off x="651750" y="466050"/>
            <a:ext cx="58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7454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678438" y="463050"/>
            <a:ext cx="778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Negative impacts of cell phones </a:t>
            </a:r>
            <a:r>
              <a:rPr lang="en"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on academics</a:t>
            </a:r>
            <a:endParaRPr sz="35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162" y="1112550"/>
            <a:ext cx="8421684" cy="41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/>
          <p:nvPr/>
        </p:nvSpPr>
        <p:spPr>
          <a:xfrm>
            <a:off x="325050" y="574550"/>
            <a:ext cx="4151700" cy="4569000"/>
          </a:xfrm>
          <a:prstGeom prst="roundRect">
            <a:avLst>
              <a:gd fmla="val 24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6000" y="1651771"/>
            <a:ext cx="5512699" cy="367661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4790000" y="352925"/>
            <a:ext cx="3987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TOP OFFICIALS ARE SOUNDING </a:t>
            </a:r>
            <a:endParaRPr sz="3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THE ALARM AND TAKING ACTION.</a:t>
            </a:r>
            <a:endParaRPr sz="3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4846850" y="1509325"/>
            <a:ext cx="3874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“We are in the middle of a national youth mental health crisis, and I am concerned that social media is an important driver of that crisis—one that we must urgently address.”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– US Surgeon General, Vivek Murthy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/>
        </p:nvSpPr>
        <p:spPr>
          <a:xfrm>
            <a:off x="0" y="588200"/>
            <a:ext cx="883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rPr>
              <a:t>CELL PHONE REGULATION IS SURGING.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665700" y="1515475"/>
            <a:ext cx="7505700" cy="1497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dk2"/>
                </a:solidFill>
              </a:rPr>
              <a:t>75% </a:t>
            </a:r>
            <a:r>
              <a:rPr lang="en" sz="2100">
                <a:solidFill>
                  <a:schemeClr val="dk2"/>
                </a:solidFill>
              </a:rPr>
              <a:t>of public schools in the US have some form  of restriction on cellphone use during school hours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665700" y="3182150"/>
            <a:ext cx="7505700" cy="1497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2"/>
                </a:solidFill>
              </a:rPr>
              <a:t>CMS </a:t>
            </a:r>
            <a:r>
              <a:rPr lang="en" sz="2400">
                <a:solidFill>
                  <a:schemeClr val="dk2"/>
                </a:solidFill>
              </a:rPr>
              <a:t>actually SESD </a:t>
            </a:r>
            <a:r>
              <a:rPr lang="en" sz="2300">
                <a:solidFill>
                  <a:schemeClr val="dk2"/>
                </a:solidFill>
              </a:rPr>
              <a:t>has had this regulation in place for over 10 years. We are now looking for a tool to help us enforce the policy in place. 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 Teacher Data</a:t>
            </a:r>
            <a:endParaRPr/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457200" y="1371600"/>
            <a:ext cx="35742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Cell Phone</a:t>
            </a:r>
            <a:r>
              <a:rPr lang="en"/>
              <a:t> use during school is necessary to support student learning and engagement?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80.7% Disagree</a:t>
            </a:r>
            <a:endParaRPr/>
          </a:p>
        </p:txBody>
      </p:sp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773" y="1805350"/>
            <a:ext cx="2433225" cy="23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7950" y="2168475"/>
            <a:ext cx="2226475" cy="16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 Teacher Data</a:t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457200" y="1371600"/>
            <a:ext cx="35742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Do you believe there are negative effect to cell phone use? </a:t>
            </a:r>
            <a:endParaRPr/>
          </a:p>
        </p:txBody>
      </p:sp>
      <p:pic>
        <p:nvPicPr>
          <p:cNvPr id="222" name="Google Shape;2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389" y="2003775"/>
            <a:ext cx="2271911" cy="1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0250" y="1830688"/>
            <a:ext cx="2535900" cy="230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457200" y="400050"/>
            <a:ext cx="8229600" cy="85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Biggest issues</a:t>
            </a:r>
            <a:endParaRPr/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457200" y="1371600"/>
            <a:ext cx="8229600" cy="322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Cyberbullying: 90.3%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Distraction and reduced engagement: 87.1%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Quadrant">
  <a:themeElements>
    <a:clrScheme name="Custom 3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Quadrant">
  <a:themeElements>
    <a:clrScheme name="Custom 3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